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91" r:id="rId4"/>
    <p:sldId id="292" r:id="rId5"/>
    <p:sldId id="268" r:id="rId6"/>
    <p:sldId id="281" r:id="rId7"/>
    <p:sldId id="269" r:id="rId8"/>
    <p:sldId id="271" r:id="rId9"/>
    <p:sldId id="294" r:id="rId10"/>
    <p:sldId id="258" r:id="rId11"/>
    <p:sldId id="259" r:id="rId12"/>
    <p:sldId id="263" r:id="rId13"/>
    <p:sldId id="264" r:id="rId14"/>
    <p:sldId id="261" r:id="rId15"/>
    <p:sldId id="262" r:id="rId16"/>
    <p:sldId id="296" r:id="rId17"/>
    <p:sldId id="257" r:id="rId18"/>
    <p:sldId id="280" r:id="rId19"/>
    <p:sldId id="284" r:id="rId20"/>
    <p:sldId id="275" r:id="rId21"/>
    <p:sldId id="310" r:id="rId22"/>
    <p:sldId id="277" r:id="rId23"/>
    <p:sldId id="283" r:id="rId24"/>
    <p:sldId id="282" r:id="rId25"/>
    <p:sldId id="279" r:id="rId26"/>
    <p:sldId id="297" r:id="rId27"/>
    <p:sldId id="304" r:id="rId28"/>
    <p:sldId id="303" r:id="rId29"/>
    <p:sldId id="300" r:id="rId30"/>
    <p:sldId id="302" r:id="rId31"/>
    <p:sldId id="320" r:id="rId32"/>
    <p:sldId id="321" r:id="rId33"/>
    <p:sldId id="293" r:id="rId3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2" autoAdjust="0"/>
  </p:normalViewPr>
  <p:slideViewPr>
    <p:cSldViewPr>
      <p:cViewPr varScale="1">
        <p:scale>
          <a:sx n="95" d="100"/>
          <a:sy n="95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RAZISKAVE\Analiza-vpra&#353;alnik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K:\RAZISKAVE\Analiza-vpra&#353;alnik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K:\RAZISKAVE\Analiza-vpra&#353;alnik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K:\RAZISKAVE\Analiza-vpra&#353;alni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 sz="2000"/>
            </a:pPr>
            <a:r>
              <a:rPr lang="en-US" sz="2000" b="1" i="0" u="none" strike="noStrike" baseline="0" noProof="0" dirty="0" smtClean="0"/>
              <a:t>How many hectares of vineyards</a:t>
            </a:r>
          </a:p>
          <a:p>
            <a:pPr>
              <a:defRPr sz="2000"/>
            </a:pPr>
            <a:r>
              <a:rPr lang="en-US" sz="2000" b="1" i="0" u="none" strike="noStrike" baseline="0" noProof="0" dirty="0" smtClean="0"/>
              <a:t>Slovenia</a:t>
            </a:r>
            <a:r>
              <a:rPr lang="sl-SI" sz="2000" b="1" i="0" u="none" strike="noStrike" baseline="0" noProof="0" dirty="0" smtClean="0"/>
              <a:t> </a:t>
            </a:r>
            <a:r>
              <a:rPr lang="sl-SI" sz="2000" b="1" i="0" u="none" strike="noStrike" baseline="0" noProof="0" dirty="0" err="1" smtClean="0"/>
              <a:t>has</a:t>
            </a:r>
            <a:r>
              <a:rPr lang="en-US" sz="2000" b="1" i="0" u="none" strike="noStrike" baseline="0" noProof="0" dirty="0" smtClean="0"/>
              <a:t>?</a:t>
            </a:r>
            <a:endParaRPr lang="en-US" sz="2000" noProof="0" dirty="0"/>
          </a:p>
        </c:rich>
      </c:tx>
      <c:layout/>
    </c:title>
    <c:view3D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Percent val="1"/>
          </c:dLbls>
          <c:cat>
            <c:strRef>
              <c:f>skupaj!$A$2:$A$5</c:f>
              <c:strCache>
                <c:ptCount val="4"/>
                <c:pt idx="0">
                  <c:v>11 500 ha</c:v>
                </c:pt>
                <c:pt idx="1">
                  <c:v>23 000 ha</c:v>
                </c:pt>
                <c:pt idx="2">
                  <c:v>230 000 ha</c:v>
                </c:pt>
                <c:pt idx="3">
                  <c:v>710 000 ha</c:v>
                </c:pt>
              </c:strCache>
            </c:strRef>
          </c:cat>
          <c:val>
            <c:numRef>
              <c:f>skupaj!$B$2:$B$5</c:f>
              <c:numCache>
                <c:formatCode>General</c:formatCode>
                <c:ptCount val="4"/>
                <c:pt idx="0">
                  <c:v>3</c:v>
                </c:pt>
                <c:pt idx="1">
                  <c:v>48</c:v>
                </c:pt>
                <c:pt idx="2">
                  <c:v>89</c:v>
                </c:pt>
                <c:pt idx="3">
                  <c:v>18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807982013041112"/>
          <c:y val="0.46565581343262691"/>
          <c:w val="0.18922185604833494"/>
          <c:h val="0.35412637531845986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 sz="2000"/>
            </a:pPr>
            <a:r>
              <a:rPr lang="en-US" sz="2000" b="1" i="0" u="none" strike="noStrike" baseline="0" dirty="0" smtClean="0"/>
              <a:t>What is the most common variety in Slovenia?</a:t>
            </a:r>
            <a:endParaRPr lang="sl-SI" sz="2000" dirty="0"/>
          </a:p>
        </c:rich>
      </c:tx>
      <c:layout/>
    </c:title>
    <c:view3D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Percent val="1"/>
          </c:dLbls>
          <c:cat>
            <c:strRef>
              <c:f>skupaj!$A$7:$A$10</c:f>
              <c:strCache>
                <c:ptCount val="4"/>
                <c:pt idx="0">
                  <c:v>refošk</c:v>
                </c:pt>
                <c:pt idx="1">
                  <c:v>laški rizling</c:v>
                </c:pt>
                <c:pt idx="2">
                  <c:v>merlot</c:v>
                </c:pt>
                <c:pt idx="3">
                  <c:v>traminec</c:v>
                </c:pt>
              </c:strCache>
            </c:strRef>
          </c:cat>
          <c:val>
            <c:numRef>
              <c:f>skupaj!$B$7:$B$10</c:f>
              <c:numCache>
                <c:formatCode>General</c:formatCode>
                <c:ptCount val="4"/>
                <c:pt idx="0">
                  <c:v>48</c:v>
                </c:pt>
                <c:pt idx="1">
                  <c:v>78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413213377402808"/>
          <c:y val="0.47049461695242756"/>
          <c:w val="0.25360740617532579"/>
          <c:h val="0.32507099687841345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 sz="2000"/>
            </a:pPr>
            <a:r>
              <a:rPr lang="en-US" sz="2000" b="1" i="0" u="none" strike="noStrike" baseline="0" dirty="0" smtClean="0"/>
              <a:t>For </a:t>
            </a:r>
            <a:r>
              <a:rPr lang="en-US" sz="2000" b="1" i="0" u="none" strike="noStrike" baseline="0" noProof="0" dirty="0" smtClean="0"/>
              <a:t>which part of Slovenia is </a:t>
            </a:r>
            <a:r>
              <a:rPr lang="en-US" sz="2000" b="1" i="0" u="none" strike="noStrike" baseline="0" noProof="0" dirty="0" err="1" smtClean="0"/>
              <a:t>šipon</a:t>
            </a:r>
            <a:r>
              <a:rPr lang="en-US" sz="2000" b="1" i="0" u="none" strike="noStrike" baseline="0" noProof="0" dirty="0" smtClean="0"/>
              <a:t> very popular</a:t>
            </a:r>
            <a:r>
              <a:rPr lang="en-US" sz="2000" noProof="0" dirty="0" smtClean="0"/>
              <a:t>?</a:t>
            </a:r>
            <a:endParaRPr lang="en-US" sz="2000" noProof="0" dirty="0"/>
          </a:p>
        </c:rich>
      </c:tx>
      <c:layout/>
    </c:title>
    <c:view3D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Percent val="1"/>
          </c:dLbls>
          <c:cat>
            <c:strRef>
              <c:f>skupaj!$A$12:$A$15</c:f>
              <c:strCache>
                <c:ptCount val="4"/>
                <c:pt idx="0">
                  <c:v>Maribor</c:v>
                </c:pt>
                <c:pt idx="1">
                  <c:v>Dolenjska</c:v>
                </c:pt>
                <c:pt idx="2">
                  <c:v>Ljutomer - Ormož</c:v>
                </c:pt>
                <c:pt idx="3">
                  <c:v>Slovenska Istra</c:v>
                </c:pt>
              </c:strCache>
            </c:strRef>
          </c:cat>
          <c:val>
            <c:numRef>
              <c:f>skupaj!$B$12:$B$15</c:f>
              <c:numCache>
                <c:formatCode>General</c:formatCode>
                <c:ptCount val="4"/>
                <c:pt idx="0">
                  <c:v>20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598519882517064"/>
          <c:y val="0.3479760068344635"/>
          <c:w val="0.27189364304111879"/>
          <c:h val="0.41815596952767636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 sz="2000"/>
            </a:pPr>
            <a:r>
              <a:rPr lang="sl-SI" sz="2000" b="1" i="0" u="none" strike="noStrike" baseline="0" dirty="0" smtClean="0"/>
              <a:t>Up </a:t>
            </a:r>
            <a:r>
              <a:rPr lang="en-US" sz="2000" b="1" i="0" u="none" strike="noStrike" baseline="0" noProof="0" dirty="0" smtClean="0"/>
              <a:t>to how much percent volume of alcohol contained in the wine?</a:t>
            </a:r>
            <a:endParaRPr lang="en-US" sz="2000" noProof="0" dirty="0"/>
          </a:p>
        </c:rich>
      </c:tx>
      <c:layout/>
    </c:title>
    <c:view3D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Percent val="1"/>
          </c:dLbls>
          <c:cat>
            <c:strRef>
              <c:f>skupaj!$A$27:$A$30</c:f>
              <c:strCache>
                <c:ptCount val="4"/>
                <c:pt idx="0">
                  <c:v>13 vol. %</c:v>
                </c:pt>
                <c:pt idx="1">
                  <c:v>15 vol. %</c:v>
                </c:pt>
                <c:pt idx="2">
                  <c:v>17 vol. %</c:v>
                </c:pt>
                <c:pt idx="3">
                  <c:v>19 vol. %</c:v>
                </c:pt>
              </c:strCache>
            </c:strRef>
          </c:cat>
          <c:val>
            <c:numRef>
              <c:f>skupaj!$B$27:$B$30</c:f>
              <c:numCache>
                <c:formatCode>General</c:formatCode>
                <c:ptCount val="4"/>
                <c:pt idx="0">
                  <c:v>90</c:v>
                </c:pt>
                <c:pt idx="1">
                  <c:v>53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894895008641065"/>
          <c:y val="0.39754642293682058"/>
          <c:w val="0.18850208507144262"/>
          <c:h val="0.41302652393427119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aven konek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Pravokotni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22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CE50-37F6-4DB8-B08B-C26387404990}" type="datetimeFigureOut">
              <a:rPr lang="sl-SI"/>
              <a:pPr>
                <a:defRPr/>
              </a:pPr>
              <a:t>2.8.2013</a:t>
            </a:fld>
            <a:endParaRPr lang="sl-SI"/>
          </a:p>
        </p:txBody>
      </p:sp>
      <p:sp>
        <p:nvSpPr>
          <p:cNvPr id="23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C3D7A-98B1-4FA4-8670-8BDC80174CB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6E267-8A34-450C-A572-FA1F876761F7}" type="datetimeFigureOut">
              <a:rPr lang="sl-SI"/>
              <a:pPr>
                <a:defRPr/>
              </a:pPr>
              <a:t>2.8.2013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94D8-4FE7-4360-A300-77B30D7286D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CB9F-B1A7-4A87-ACB5-B2FA79E94613}" type="datetimeFigureOut">
              <a:rPr lang="sl-SI"/>
              <a:pPr>
                <a:defRPr/>
              </a:pPr>
              <a:t>2.8.2013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78AF-4F37-445D-AF87-37A4CA3662E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C73689-3606-4486-9DCD-5FEEFAB499C7}" type="datetimeFigureOut">
              <a:rPr lang="sl-SI"/>
              <a:pPr>
                <a:defRPr/>
              </a:pPr>
              <a:t>2.8.2013</a:t>
            </a:fld>
            <a:endParaRPr lang="sl-SI"/>
          </a:p>
        </p:txBody>
      </p:sp>
      <p:sp>
        <p:nvSpPr>
          <p:cNvPr id="5" name="Ograda številke diapozitiva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6A74C4-B638-4CE4-98AF-322CE8AF1FD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6" name="Ograda no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ravokotni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20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CD4FC-2EED-4115-8D4B-C2DF94701159}" type="datetimeFigureOut">
              <a:rPr lang="sl-SI"/>
              <a:pPr>
                <a:defRPr/>
              </a:pPr>
              <a:t>2.8.2013</a:t>
            </a:fld>
            <a:endParaRPr lang="sl-SI"/>
          </a:p>
        </p:txBody>
      </p:sp>
      <p:sp>
        <p:nvSpPr>
          <p:cNvPr id="21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2EE07-CB6A-4C38-8A32-6A709B15B4F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60D5-4923-439F-884A-7AD92C3FB9B9}" type="datetimeFigureOut">
              <a:rPr lang="sl-SI"/>
              <a:pPr>
                <a:defRPr/>
              </a:pPr>
              <a:t>2.8.2013</a:t>
            </a:fld>
            <a:endParaRPr lang="sl-SI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93088-F287-4D9D-96B1-DA79CB2134E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7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D6B6A-3EDF-4A41-9840-A72260511381}" type="datetimeFigureOut">
              <a:rPr lang="sl-SI"/>
              <a:pPr>
                <a:defRPr/>
              </a:pPr>
              <a:t>2.8.2013</a:t>
            </a:fld>
            <a:endParaRPr lang="sl-SI"/>
          </a:p>
        </p:txBody>
      </p:sp>
      <p:sp>
        <p:nvSpPr>
          <p:cNvPr id="8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0172-176F-494E-9FE2-55C678467D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01C36C-DE40-480D-8309-507B9278198D}" type="datetimeFigureOut">
              <a:rPr lang="sl-SI"/>
              <a:pPr>
                <a:defRPr/>
              </a:pPr>
              <a:t>2.8.2013</a:t>
            </a:fld>
            <a:endParaRPr lang="sl-SI"/>
          </a:p>
        </p:txBody>
      </p:sp>
      <p:sp>
        <p:nvSpPr>
          <p:cNvPr id="4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27D863-B290-4CF9-B39C-CA31093088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5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11EC-DD43-44E6-87C6-0BEEA828E175}" type="datetimeFigureOut">
              <a:rPr lang="sl-SI"/>
              <a:pPr>
                <a:defRPr/>
              </a:pPr>
              <a:t>2.8.2013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ED431-4B6F-4BEF-B4BA-C19CD0A85C1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aven konek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ravokotni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2" name="Ograda datum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1A5C4E-FFB9-437C-A6B3-9A491C8859C6}" type="datetimeFigureOut">
              <a:rPr lang="sl-SI"/>
              <a:pPr>
                <a:defRPr/>
              </a:pPr>
              <a:t>2.8.2013</a:t>
            </a:fld>
            <a:endParaRPr lang="sl-SI"/>
          </a:p>
        </p:txBody>
      </p:sp>
      <p:sp>
        <p:nvSpPr>
          <p:cNvPr id="13" name="Ograda številke diapozitiva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D229EC-235C-45F2-90E8-6A8C65FB5DF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4" name="Ograda no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avokotni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12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9CFDFF-1DCC-43CE-B2FC-3B4431B5F9B3}" type="datetimeFigureOut">
              <a:rPr lang="sl-SI"/>
              <a:pPr>
                <a:defRPr/>
              </a:pPr>
              <a:t>2.8.2013</a:t>
            </a:fld>
            <a:endParaRPr lang="sl-SI"/>
          </a:p>
        </p:txBody>
      </p:sp>
      <p:sp>
        <p:nvSpPr>
          <p:cNvPr id="13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D5B05E-9FF3-44FC-9AAD-B10B7D88FE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4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028" name="Ograda besedila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6D98043-81B4-45E5-AE0A-205AC8D2D770}" type="datetimeFigureOut">
              <a:rPr lang="sl-SI"/>
              <a:pPr>
                <a:defRPr/>
              </a:pPr>
              <a:t>2.8.2013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0CB4541-055E-4486-8DF4-D79067ECBB6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46" r:id="rId4"/>
    <p:sldLayoutId id="2147483747" r:id="rId5"/>
    <p:sldLayoutId id="2147483754" r:id="rId6"/>
    <p:sldLayoutId id="2147483748" r:id="rId7"/>
    <p:sldLayoutId id="2147483755" r:id="rId8"/>
    <p:sldLayoutId id="2147483756" r:id="rId9"/>
    <p:sldLayoutId id="2147483749" r:id="rId10"/>
    <p:sldLayoutId id="2147483750" r:id="rId11"/>
  </p:sldLayoutIdLst>
  <p:transition spd="slow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drustvo.kelih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5984" y="2428868"/>
            <a:ext cx="6172200" cy="271464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Teennagers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alcohol 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wine</a:t>
            </a:r>
            <a:endParaRPr lang="en-US" dirty="0"/>
          </a:p>
        </p:txBody>
      </p:sp>
      <p:sp>
        <p:nvSpPr>
          <p:cNvPr id="8195" name="Podnaslov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algn="ctr" eaLnBrk="1" hangingPunct="1"/>
            <a:endParaRPr lang="sl-SI" dirty="0" smtClean="0"/>
          </a:p>
          <a:p>
            <a:pPr algn="ctr" eaLnBrk="1" hangingPunct="1"/>
            <a:r>
              <a:rPr lang="sl-SI" dirty="0" smtClean="0"/>
              <a:t>mag. Tjaša KOS</a:t>
            </a:r>
          </a:p>
          <a:p>
            <a:pPr algn="ctr" eaLnBrk="1" hangingPunct="1"/>
            <a:r>
              <a:rPr lang="sl-SI" dirty="0" smtClean="0"/>
              <a:t>Ključarovci, 2013</a:t>
            </a:r>
          </a:p>
        </p:txBody>
      </p:sp>
      <p:pic>
        <p:nvPicPr>
          <p:cNvPr id="8196" name="Slika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85750"/>
            <a:ext cx="302895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 descr="G:\KELIH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3176587" cy="984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400175"/>
          </a:xfrm>
        </p:spPr>
        <p:txBody>
          <a:bodyPr/>
          <a:lstStyle/>
          <a:p>
            <a:pPr eaLnBrk="1" hangingPunct="1"/>
            <a:r>
              <a:rPr lang="en-US" dirty="0" smtClean="0"/>
              <a:t>158 students (17, 18 years old)</a:t>
            </a:r>
          </a:p>
          <a:p>
            <a:pPr eaLnBrk="1" hangingPunct="1"/>
            <a:r>
              <a:rPr lang="en-US" dirty="0" smtClean="0"/>
              <a:t>disinterest</a:t>
            </a:r>
          </a:p>
          <a:p>
            <a:pPr eaLnBrk="1" hangingPunct="1"/>
            <a:r>
              <a:rPr lang="en-US" dirty="0" smtClean="0"/>
              <a:t>ignorance</a:t>
            </a:r>
            <a:endParaRPr lang="en-US" dirty="0" smtClean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FACTS ...</a:t>
            </a:r>
            <a:br>
              <a:rPr lang="sl-SI" dirty="0" smtClean="0"/>
            </a:br>
            <a:r>
              <a:rPr lang="sl-SI" dirty="0" smtClean="0"/>
              <a:t> YOUNG KNOWLEDGE ABOUT WINE</a:t>
            </a:r>
            <a:endParaRPr lang="sl-SI" dirty="0"/>
          </a:p>
        </p:txBody>
      </p:sp>
      <p:graphicFrame>
        <p:nvGraphicFramePr>
          <p:cNvPr id="6" name="Grafikon 5"/>
          <p:cNvGraphicFramePr>
            <a:graphicFrameLocks/>
          </p:cNvGraphicFramePr>
          <p:nvPr/>
        </p:nvGraphicFramePr>
        <p:xfrm>
          <a:off x="2071670" y="2857496"/>
          <a:ext cx="600079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kon 4"/>
          <p:cNvGraphicFramePr>
            <a:graphicFrameLocks/>
          </p:cNvGraphicFramePr>
          <p:nvPr/>
        </p:nvGraphicFramePr>
        <p:xfrm>
          <a:off x="642910" y="1643050"/>
          <a:ext cx="728667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FACTS ...</a:t>
            </a:r>
            <a:br>
              <a:rPr lang="sl-SI" dirty="0" smtClean="0"/>
            </a:br>
            <a:r>
              <a:rPr lang="sl-SI" dirty="0" smtClean="0"/>
              <a:t> YOUNG KNOWLEDGE ABOUT WINE</a:t>
            </a:r>
            <a:endParaRPr lang="sl-SI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FACTS ...</a:t>
            </a:r>
            <a:br>
              <a:rPr lang="sl-SI" dirty="0" smtClean="0"/>
            </a:br>
            <a:r>
              <a:rPr lang="sl-SI" dirty="0" smtClean="0"/>
              <a:t> YOUNG KNOWLEDGE ABOUT WINE</a:t>
            </a:r>
            <a:endParaRPr lang="sl-SI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/>
        </p:nvGraphicFramePr>
        <p:xfrm>
          <a:off x="714348" y="1857364"/>
          <a:ext cx="657228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FACTS ...</a:t>
            </a:r>
            <a:br>
              <a:rPr lang="sl-SI" dirty="0" smtClean="0"/>
            </a:br>
            <a:r>
              <a:rPr lang="sl-SI" dirty="0" smtClean="0"/>
              <a:t> YOUNG KNOWLEDGE ABOUT WINE</a:t>
            </a:r>
            <a:endParaRPr lang="sl-SI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/>
        </p:nvGraphicFramePr>
        <p:xfrm>
          <a:off x="714348" y="1785926"/>
          <a:ext cx="650084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OUR MISSION</a:t>
            </a:r>
            <a:endParaRPr lang="sl-SI" dirty="0"/>
          </a:p>
        </p:txBody>
      </p:sp>
      <p:sp>
        <p:nvSpPr>
          <p:cNvPr id="26627" name="PoljeZBesedilom 4"/>
          <p:cNvSpPr txBox="1">
            <a:spLocks noChangeArrowheads="1"/>
          </p:cNvSpPr>
          <p:nvPr/>
        </p:nvSpPr>
        <p:spPr bwMode="auto">
          <a:xfrm>
            <a:off x="500063" y="1714500"/>
            <a:ext cx="76771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Cultural and Educational Society </a:t>
            </a:r>
            <a:r>
              <a:rPr lang="en-US" sz="2400" dirty="0" smtClean="0">
                <a:latin typeface="Century Schoolbook" pitchFamily="18" charset="0"/>
              </a:rPr>
              <a:t>KELIH </a:t>
            </a:r>
            <a:r>
              <a:rPr lang="en-US" sz="2400" dirty="0" smtClean="0"/>
              <a:t>was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established to bring together the interests of</a:t>
            </a:r>
            <a:br>
              <a:rPr lang="en-US" sz="2400" dirty="0" smtClean="0"/>
            </a:br>
            <a:r>
              <a:rPr lang="en-US" sz="2400" dirty="0" smtClean="0"/>
              <a:t>all those who wish to educate and improve</a:t>
            </a:r>
            <a:br>
              <a:rPr lang="en-US" sz="2400" dirty="0" smtClean="0"/>
            </a:br>
            <a:r>
              <a:rPr lang="en-US" sz="2400" dirty="0" smtClean="0"/>
              <a:t>in all areas of education, while</a:t>
            </a:r>
            <a:br>
              <a:rPr lang="en-US" sz="2400" dirty="0" smtClean="0"/>
            </a:br>
            <a:r>
              <a:rPr lang="en-US" sz="2400" dirty="0" smtClean="0"/>
              <a:t>promote Slovenia as a wine country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 smtClean="0">
              <a:latin typeface="Century Schoolbook" pitchFamily="18" charset="0"/>
            </a:endParaRPr>
          </a:p>
          <a:p>
            <a:pPr algn="ctr"/>
            <a:r>
              <a:rPr lang="en-US" sz="2400" dirty="0" smtClean="0"/>
              <a:t>In the </a:t>
            </a:r>
            <a:r>
              <a:rPr lang="en-US" sz="2400" dirty="0" smtClean="0"/>
              <a:t>name of the </a:t>
            </a:r>
            <a:r>
              <a:rPr lang="en-US" sz="2400" dirty="0" smtClean="0"/>
              <a:t>society </a:t>
            </a:r>
            <a:r>
              <a:rPr lang="en-US" sz="2400" dirty="0" smtClean="0"/>
              <a:t>is a</a:t>
            </a:r>
            <a:br>
              <a:rPr lang="en-US" sz="2400" dirty="0" smtClean="0"/>
            </a:br>
            <a:r>
              <a:rPr lang="en-US" sz="2400" dirty="0" smtClean="0"/>
              <a:t>culture</a:t>
            </a:r>
            <a:r>
              <a:rPr lang="en-US" sz="2400" dirty="0" smtClean="0"/>
              <a:t>, education and wine culture</a:t>
            </a:r>
            <a:br>
              <a:rPr lang="en-US" sz="2400" dirty="0" smtClean="0"/>
            </a:br>
            <a:r>
              <a:rPr lang="en-US" sz="2400" dirty="0" smtClean="0"/>
              <a:t>as tradition in Slovenia</a:t>
            </a:r>
            <a:r>
              <a:rPr lang="en-US" sz="2400" dirty="0" smtClean="0"/>
              <a:t>.</a:t>
            </a:r>
            <a:endParaRPr lang="en-US" sz="2400" b="1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vsebine 2"/>
          <p:cNvSpPr>
            <a:spLocks noGrp="1"/>
          </p:cNvSpPr>
          <p:nvPr>
            <p:ph sz="quarter" idx="1"/>
          </p:nvPr>
        </p:nvSpPr>
        <p:spPr>
          <a:xfrm>
            <a:off x="428625" y="1714488"/>
            <a:ext cx="7467600" cy="3114675"/>
          </a:xfrm>
        </p:spPr>
        <p:txBody>
          <a:bodyPr/>
          <a:lstStyle/>
          <a:p>
            <a:pPr eaLnBrk="1" hangingPunct="1"/>
            <a:r>
              <a:rPr lang="en-US" dirty="0" smtClean="0"/>
              <a:t>4-days </a:t>
            </a:r>
            <a:r>
              <a:rPr lang="en-US" dirty="0" smtClean="0"/>
              <a:t>Summer School Wine </a:t>
            </a:r>
            <a:r>
              <a:rPr lang="en-US" dirty="0" smtClean="0"/>
              <a:t>Days</a:t>
            </a:r>
          </a:p>
          <a:p>
            <a:pPr eaLnBrk="1" hangingPunct="1"/>
            <a:r>
              <a:rPr lang="en-US" dirty="0" smtClean="0"/>
              <a:t>3-days </a:t>
            </a:r>
            <a:r>
              <a:rPr lang="en-US" dirty="0" smtClean="0"/>
              <a:t>Summer School Wine Days </a:t>
            </a:r>
            <a:r>
              <a:rPr lang="en-US" dirty="0" smtClean="0"/>
              <a:t>II</a:t>
            </a:r>
          </a:p>
          <a:p>
            <a:pPr eaLnBrk="1" hangingPunct="1"/>
            <a:r>
              <a:rPr lang="en-US" dirty="0" smtClean="0"/>
              <a:t>Educational </a:t>
            </a:r>
            <a:r>
              <a:rPr lang="en-US" dirty="0" smtClean="0"/>
              <a:t>tastings for young </a:t>
            </a:r>
            <a:r>
              <a:rPr lang="en-US" dirty="0" smtClean="0"/>
              <a:t>people</a:t>
            </a:r>
          </a:p>
          <a:p>
            <a:pPr eaLnBrk="1" hangingPunct="1"/>
            <a:r>
              <a:rPr lang="en-US" dirty="0" smtClean="0"/>
              <a:t>Lectures </a:t>
            </a:r>
            <a:r>
              <a:rPr lang="en-US" dirty="0" smtClean="0"/>
              <a:t>on elementary </a:t>
            </a:r>
            <a:r>
              <a:rPr lang="en-US" dirty="0" smtClean="0"/>
              <a:t>schools</a:t>
            </a:r>
          </a:p>
          <a:p>
            <a:pPr eaLnBrk="1" hangingPunct="1"/>
            <a:r>
              <a:rPr lang="en-US" dirty="0" smtClean="0"/>
              <a:t>Lectures </a:t>
            </a:r>
            <a:r>
              <a:rPr lang="en-US" dirty="0" smtClean="0"/>
              <a:t>at </a:t>
            </a:r>
            <a:r>
              <a:rPr lang="en-US" dirty="0" smtClean="0"/>
              <a:t>secondary schools</a:t>
            </a:r>
          </a:p>
          <a:p>
            <a:pPr eaLnBrk="1" hangingPunct="1"/>
            <a:r>
              <a:rPr lang="en-US" dirty="0" smtClean="0"/>
              <a:t>project RATE IN THE HEAD: flyer and booklet</a:t>
            </a:r>
            <a:endParaRPr lang="en-US" dirty="0" smtClean="0"/>
          </a:p>
        </p:txBody>
      </p:sp>
      <p:sp>
        <p:nvSpPr>
          <p:cNvPr id="27651" name="PoljeZBesedilom 4"/>
          <p:cNvSpPr txBox="1">
            <a:spLocks noChangeArrowheads="1"/>
          </p:cNvSpPr>
          <p:nvPr/>
        </p:nvSpPr>
        <p:spPr bwMode="auto">
          <a:xfrm>
            <a:off x="755576" y="4797152"/>
            <a:ext cx="7119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We teach </a:t>
            </a:r>
            <a:r>
              <a:rPr lang="en-US" sz="3200" dirty="0" smtClean="0"/>
              <a:t>young people about the cultural </a:t>
            </a:r>
            <a:r>
              <a:rPr lang="en-US" sz="3200" dirty="0" smtClean="0"/>
              <a:t>wine drinking!</a:t>
            </a:r>
            <a:endParaRPr lang="en-US" sz="3200" dirty="0">
              <a:latin typeface="Century Schoolbook" pitchFamily="18" charset="0"/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ACTIVITIES</a:t>
            </a:r>
            <a:endParaRPr lang="sl-SI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en-US" dirty="0" smtClean="0"/>
              <a:t>4-day</a:t>
            </a:r>
            <a:r>
              <a:rPr lang="sl-SI" dirty="0" smtClean="0"/>
              <a:t>s</a:t>
            </a:r>
            <a:r>
              <a:rPr lang="en-US" dirty="0" smtClean="0"/>
              <a:t> Summer School Wine Days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en-US" dirty="0" smtClean="0"/>
              <a:t>3-day</a:t>
            </a:r>
            <a:r>
              <a:rPr lang="sl-SI" dirty="0" smtClean="0"/>
              <a:t>s</a:t>
            </a:r>
            <a:r>
              <a:rPr lang="en-US" dirty="0" smtClean="0"/>
              <a:t> Summer School Wine Days II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Slika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381002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G:\Enološki TV\IMG_5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74529" y="2083397"/>
            <a:ext cx="4095403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IMPORTANT: </a:t>
            </a:r>
            <a:br>
              <a:rPr lang="en-US" dirty="0" smtClean="0"/>
            </a:br>
            <a:r>
              <a:rPr lang="en-US" dirty="0" smtClean="0"/>
              <a:t>The attitude of young people to the wine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214313" y="1571625"/>
            <a:ext cx="5329237" cy="1757363"/>
          </a:xfrm>
        </p:spPr>
        <p:txBody>
          <a:bodyPr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dirty="0" smtClean="0"/>
              <a:t>	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Tradition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Cultural </a:t>
            </a:r>
            <a:r>
              <a:rPr lang="en-US" dirty="0" smtClean="0"/>
              <a:t>Landscape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Important sector in agriculture</a:t>
            </a:r>
          </a:p>
        </p:txBody>
      </p:sp>
      <p:pic>
        <p:nvPicPr>
          <p:cNvPr id="28677" name="Picture 4" descr="P101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14752"/>
            <a:ext cx="330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Dokumenti\slike\Enološki Konjice 2011\enološki 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238466"/>
            <a:ext cx="2500330" cy="333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IMPORTANT </a:t>
            </a:r>
            <a:br>
              <a:rPr lang="en-US" dirty="0" smtClean="0"/>
            </a:br>
            <a:r>
              <a:rPr lang="en-US" dirty="0" smtClean="0"/>
              <a:t>cultural wine drinking of young</a:t>
            </a:r>
            <a:endParaRPr lang="en-US" dirty="0"/>
          </a:p>
        </p:txBody>
      </p:sp>
      <p:sp>
        <p:nvSpPr>
          <p:cNvPr id="29700" name="PoljeZBesedilom 3"/>
          <p:cNvSpPr txBox="1">
            <a:spLocks noChangeArrowheads="1"/>
          </p:cNvSpPr>
          <p:nvPr/>
        </p:nvSpPr>
        <p:spPr bwMode="auto">
          <a:xfrm>
            <a:off x="714348" y="2571744"/>
            <a:ext cx="5455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The drops of pleasure</a:t>
            </a:r>
            <a:r>
              <a:rPr lang="sl-SI" sz="2400" dirty="0" smtClean="0"/>
              <a:t>,</a:t>
            </a:r>
            <a:r>
              <a:rPr lang="en-US" sz="2400" dirty="0" smtClean="0"/>
              <a:t> ruin</a:t>
            </a:r>
            <a:r>
              <a:rPr lang="sl-SI" sz="2400" dirty="0" smtClean="0"/>
              <a:t> </a:t>
            </a:r>
            <a:r>
              <a:rPr lang="en-US" sz="2400" dirty="0" smtClean="0"/>
              <a:t>in a bottle.</a:t>
            </a:r>
            <a:endParaRPr lang="sl-SI" sz="2400" i="1" dirty="0">
              <a:latin typeface="Century Schoolbook" pitchFamily="18" charset="0"/>
            </a:endParaRPr>
          </a:p>
        </p:txBody>
      </p:sp>
      <p:sp>
        <p:nvSpPr>
          <p:cNvPr id="29701" name="PoljeZBesedilom 5"/>
          <p:cNvSpPr txBox="1">
            <a:spLocks noChangeArrowheads="1"/>
          </p:cNvSpPr>
          <p:nvPr/>
        </p:nvSpPr>
        <p:spPr bwMode="auto">
          <a:xfrm>
            <a:off x="642938" y="3286124"/>
            <a:ext cx="7143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The hasty drinking wine</a:t>
            </a:r>
            <a:r>
              <a:rPr lang="sl-SI" sz="2400" dirty="0" smtClean="0"/>
              <a:t> –</a:t>
            </a:r>
            <a:r>
              <a:rPr lang="en-US" sz="2400" dirty="0" smtClean="0"/>
              <a:t> life</a:t>
            </a:r>
            <a:r>
              <a:rPr lang="sl-SI" sz="2400" dirty="0" smtClean="0"/>
              <a:t> </a:t>
            </a:r>
            <a:r>
              <a:rPr lang="en-US" sz="2400" dirty="0" smtClean="0"/>
              <a:t>quickly passes.</a:t>
            </a:r>
            <a:endParaRPr lang="sl-SI" sz="2400" i="1" dirty="0">
              <a:latin typeface="Century Schoolbook" pitchFamily="18" charset="0"/>
            </a:endParaRPr>
          </a:p>
          <a:p>
            <a:endParaRPr lang="sl-SI" sz="2400" i="1" dirty="0">
              <a:latin typeface="Century Schoolbook" pitchFamily="18" charset="0"/>
            </a:endParaRPr>
          </a:p>
        </p:txBody>
      </p:sp>
      <p:sp>
        <p:nvSpPr>
          <p:cNvPr id="29702" name="PoljeZBesedilom 4"/>
          <p:cNvSpPr txBox="1">
            <a:spLocks noChangeArrowheads="1"/>
          </p:cNvSpPr>
          <p:nvPr/>
        </p:nvSpPr>
        <p:spPr bwMode="auto">
          <a:xfrm>
            <a:off x="714348" y="1928802"/>
            <a:ext cx="44117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Like yourself, respect the wine.</a:t>
            </a:r>
            <a:endParaRPr lang="sl-SI" sz="2400" i="1" dirty="0">
              <a:latin typeface="Century Schoolbook" pitchFamily="18" charset="0"/>
            </a:endParaRPr>
          </a:p>
        </p:txBody>
      </p:sp>
      <p:pic>
        <p:nvPicPr>
          <p:cNvPr id="7" name="Picture 5" descr="D:\Dokumenti\slike\Enološki Konjice 2011\enološki 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429132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IMPORTANT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en-US" dirty="0" smtClean="0"/>
              <a:t>teaching young people about wine</a:t>
            </a:r>
            <a:endParaRPr lang="sl-SI" dirty="0"/>
          </a:p>
        </p:txBody>
      </p:sp>
      <p:sp>
        <p:nvSpPr>
          <p:cNvPr id="3072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71738"/>
          </a:xfrm>
        </p:spPr>
        <p:txBody>
          <a:bodyPr/>
          <a:lstStyle/>
          <a:p>
            <a:pPr eaLnBrk="1" hangingPunct="1"/>
            <a:r>
              <a:rPr lang="en-US" dirty="0" smtClean="0"/>
              <a:t>The basics of viticulture</a:t>
            </a:r>
          </a:p>
          <a:p>
            <a:pPr eaLnBrk="1" hangingPunct="1"/>
            <a:r>
              <a:rPr lang="en-US" dirty="0" smtClean="0"/>
              <a:t>Basics of wine making</a:t>
            </a:r>
          </a:p>
          <a:p>
            <a:pPr eaLnBrk="1" hangingPunct="1"/>
            <a:r>
              <a:rPr lang="en-US" dirty="0" smtClean="0"/>
              <a:t>Basics of wine tasting</a:t>
            </a:r>
          </a:p>
          <a:p>
            <a:pPr eaLnBrk="1" hangingPunct="1"/>
            <a:r>
              <a:rPr lang="en-US" dirty="0" smtClean="0"/>
              <a:t>Glasses, wine temperature</a:t>
            </a:r>
          </a:p>
          <a:p>
            <a:pPr eaLnBrk="1" hangingPunct="1"/>
            <a:r>
              <a:rPr lang="en-US" dirty="0" smtClean="0"/>
              <a:t>Etiquette at </a:t>
            </a:r>
          </a:p>
          <a:p>
            <a:pPr eaLnBrk="1" hangingPunct="1">
              <a:buNone/>
            </a:pPr>
            <a:r>
              <a:rPr lang="en-US" dirty="0" smtClean="0"/>
              <a:t>	the table.</a:t>
            </a:r>
          </a:p>
        </p:txBody>
      </p:sp>
      <p:pic>
        <p:nvPicPr>
          <p:cNvPr id="30724" name="Slika 4" descr="F:\DSCI0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3357563"/>
            <a:ext cx="44291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FACTS ...</a:t>
            </a:r>
            <a:endParaRPr lang="sl-SI" dirty="0"/>
          </a:p>
        </p:txBody>
      </p:sp>
      <p:sp>
        <p:nvSpPr>
          <p:cNvPr id="9219" name="PoljeZBesedilom 3"/>
          <p:cNvSpPr txBox="1">
            <a:spLocks noChangeArrowheads="1"/>
          </p:cNvSpPr>
          <p:nvPr/>
        </p:nvSpPr>
        <p:spPr bwMode="auto">
          <a:xfrm>
            <a:off x="571500" y="2500312"/>
            <a:ext cx="80438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sz="2400" dirty="0" smtClean="0"/>
              <a:t>In </a:t>
            </a:r>
            <a:r>
              <a:rPr lang="en-US" sz="2400" dirty="0" smtClean="0"/>
              <a:t>Slovenia:</a:t>
            </a:r>
          </a:p>
          <a:p>
            <a:pPr algn="ctr"/>
            <a:r>
              <a:rPr lang="en-US" sz="2400" dirty="0" smtClean="0"/>
              <a:t>An </a:t>
            </a:r>
            <a:r>
              <a:rPr lang="en-US" sz="2400" dirty="0"/>
              <a:t>alcoholic </a:t>
            </a:r>
            <a:r>
              <a:rPr lang="en-US" sz="2400" dirty="0" smtClean="0"/>
              <a:t>drink </a:t>
            </a:r>
            <a:r>
              <a:rPr lang="en-US" sz="2400" dirty="0"/>
              <a:t>is </a:t>
            </a:r>
            <a:r>
              <a:rPr lang="en-US" sz="2400" dirty="0" smtClean="0"/>
              <a:t>every drink,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containing more than </a:t>
            </a:r>
            <a:r>
              <a:rPr lang="en-US" sz="2400" dirty="0" smtClean="0"/>
              <a:t>1,2 vol. %;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spirit drink is </a:t>
            </a:r>
            <a:r>
              <a:rPr lang="en-US" sz="2400" dirty="0" smtClean="0"/>
              <a:t>every </a:t>
            </a:r>
            <a:r>
              <a:rPr lang="en-US" sz="2400" dirty="0"/>
              <a:t>alcoholic </a:t>
            </a:r>
            <a:r>
              <a:rPr lang="en-US" sz="2400" dirty="0" smtClean="0"/>
              <a:t>drink,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containing more than 15 </a:t>
            </a:r>
            <a:r>
              <a:rPr lang="en-US" sz="2400" dirty="0" smtClean="0"/>
              <a:t>vol. %</a:t>
            </a:r>
            <a:r>
              <a:rPr lang="en-US" sz="2400" dirty="0" smtClean="0">
                <a:latin typeface="Century Schoolbook" pitchFamily="18" charset="0"/>
              </a:rPr>
              <a:t>.</a:t>
            </a:r>
            <a:endParaRPr lang="en-US" sz="24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IMPORTANT: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en-US" dirty="0" smtClean="0"/>
              <a:t>The young </a:t>
            </a:r>
            <a:r>
              <a:rPr lang="sl-SI" dirty="0" smtClean="0"/>
              <a:t>&amp;</a:t>
            </a:r>
            <a:r>
              <a:rPr lang="en-US" dirty="0" smtClean="0"/>
              <a:t> the wine </a:t>
            </a:r>
            <a:r>
              <a:rPr lang="sl-SI" dirty="0" smtClean="0"/>
              <a:t>&amp;</a:t>
            </a:r>
            <a:r>
              <a:rPr lang="en-US" dirty="0" smtClean="0"/>
              <a:t> food</a:t>
            </a:r>
            <a:endParaRPr lang="sl-SI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4572000"/>
            <a:ext cx="79105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sl-SI" sz="2400" b="1" i="1" kern="0" dirty="0">
                <a:latin typeface="+mj-lt"/>
                <a:ea typeface="+mj-ea"/>
                <a:cs typeface="+mj-cs"/>
              </a:rPr>
              <a:t/>
            </a:r>
            <a:br>
              <a:rPr kumimoji="1" lang="sl-SI" sz="2400" b="1" i="1" kern="0" dirty="0">
                <a:latin typeface="+mj-lt"/>
                <a:ea typeface="+mj-ea"/>
                <a:cs typeface="+mj-cs"/>
              </a:rPr>
            </a:br>
            <a:r>
              <a:rPr lang="en-US" sz="2400" dirty="0" smtClean="0">
                <a:latin typeface="+mn-lt"/>
              </a:rPr>
              <a:t> Anyone who does not drink wine with a meal is deprived of</a:t>
            </a:r>
            <a:r>
              <a:rPr lang="sl-SI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many pleasure.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Those who drink wine wrong, spoils the pleasure to themselves and others. </a:t>
            </a:r>
            <a:r>
              <a:rPr kumimoji="1" lang="sl-SI" sz="2400" i="1" kern="0" dirty="0">
                <a:latin typeface="+mn-lt"/>
                <a:ea typeface="+mj-ea"/>
                <a:cs typeface="Times New Roman" pitchFamily="18" charset="0"/>
              </a:rPr>
              <a:t/>
            </a:r>
            <a:br>
              <a:rPr kumimoji="1" lang="sl-SI" sz="2400" i="1" kern="0" dirty="0">
                <a:latin typeface="+mn-lt"/>
                <a:ea typeface="+mj-ea"/>
                <a:cs typeface="Times New Roman" pitchFamily="18" charset="0"/>
              </a:rPr>
            </a:br>
            <a:r>
              <a:rPr kumimoji="1" lang="sl-SI" sz="2400" i="1" kern="0" dirty="0">
                <a:latin typeface="+mn-lt"/>
                <a:ea typeface="+mj-ea"/>
                <a:cs typeface="Times New Roman" pitchFamily="18" charset="0"/>
              </a:rPr>
              <a:t>						(De Richelieu)</a:t>
            </a:r>
          </a:p>
        </p:txBody>
      </p:sp>
      <p:sp>
        <p:nvSpPr>
          <p:cNvPr id="34820" name="PoljeZBesedilom 3"/>
          <p:cNvSpPr txBox="1">
            <a:spLocks noChangeArrowheads="1"/>
          </p:cNvSpPr>
          <p:nvPr/>
        </p:nvSpPr>
        <p:spPr bwMode="auto">
          <a:xfrm>
            <a:off x="285750" y="3500438"/>
            <a:ext cx="84946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n-lt"/>
              </a:rPr>
              <a:t>I have a lot of space for food and just little for alcohol.</a:t>
            </a:r>
            <a:r>
              <a:rPr lang="en-US" sz="2400" i="1" dirty="0" smtClean="0">
                <a:latin typeface="+mn-lt"/>
              </a:rPr>
              <a:t>	</a:t>
            </a:r>
          </a:p>
          <a:p>
            <a:r>
              <a:rPr lang="en-US" sz="2400" i="1" dirty="0" smtClean="0">
                <a:latin typeface="+mn-lt"/>
              </a:rPr>
              <a:t>					(Katja </a:t>
            </a:r>
            <a:r>
              <a:rPr lang="en-US" sz="2400" i="1" dirty="0" err="1" smtClean="0">
                <a:latin typeface="+mn-lt"/>
              </a:rPr>
              <a:t>Koroša</a:t>
            </a:r>
            <a:r>
              <a:rPr lang="en-US" sz="2400" i="1" dirty="0" smtClean="0">
                <a:latin typeface="+mn-lt"/>
              </a:rPr>
              <a:t>)</a:t>
            </a:r>
          </a:p>
          <a:p>
            <a:endParaRPr lang="sl-SI" sz="2400" i="1" dirty="0">
              <a:latin typeface="Century Schoolbook" pitchFamily="18" charset="0"/>
            </a:endParaRPr>
          </a:p>
        </p:txBody>
      </p:sp>
      <p:sp>
        <p:nvSpPr>
          <p:cNvPr id="34821" name="PoljeZBesedilom 3"/>
          <p:cNvSpPr txBox="1">
            <a:spLocks noChangeArrowheads="1"/>
          </p:cNvSpPr>
          <p:nvPr/>
        </p:nvSpPr>
        <p:spPr bwMode="auto">
          <a:xfrm>
            <a:off x="285750" y="1785938"/>
            <a:ext cx="8564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+mn-lt"/>
              </a:rPr>
              <a:t>Wine should be included in the meal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like a diamond in the ring.</a:t>
            </a:r>
          </a:p>
          <a:p>
            <a:r>
              <a:rPr lang="en-US" sz="2400" i="1" dirty="0" smtClean="0">
                <a:latin typeface="+mn-lt"/>
              </a:rPr>
              <a:t>				</a:t>
            </a:r>
            <a:r>
              <a:rPr lang="en-US" sz="2400" dirty="0" smtClean="0">
                <a:latin typeface="+mn-lt"/>
              </a:rPr>
              <a:t>(French proverb)</a:t>
            </a:r>
            <a:endParaRPr lang="en-US" sz="2400" i="1" dirty="0">
              <a:latin typeface="+mn-lt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Dokumenti\slike\Enološki Prlekija 2010\DSCN4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3107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INTERESTING: young people and wine and creativity</a:t>
            </a:r>
            <a:endParaRPr lang="en-US" dirty="0"/>
          </a:p>
        </p:txBody>
      </p:sp>
      <p:pic>
        <p:nvPicPr>
          <p:cNvPr id="37891" name="Picture 5" descr="F:\DSCI0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428750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F:\DSCI0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85750"/>
            <a:ext cx="8159750" cy="59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okumenti\slike\Enološki Prlekija 2010\DSCN4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790575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Dokumenti\slike\Enološki Prlekija 2010\enološki dnevi 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LECTURES IN THE SCHOOL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to say NO to alcohol</a:t>
            </a:r>
          </a:p>
          <a:p>
            <a:r>
              <a:rPr lang="en-US" dirty="0" smtClean="0"/>
              <a:t>drinking alcohol does not make them more adults and cool</a:t>
            </a:r>
          </a:p>
          <a:p>
            <a:r>
              <a:rPr lang="en-US" dirty="0" smtClean="0"/>
              <a:t>establishment of positions in relation to alcohol</a:t>
            </a:r>
          </a:p>
          <a:p>
            <a:r>
              <a:rPr lang="en-US" dirty="0" smtClean="0"/>
              <a:t>understanding and identifying the causes of drinking alcohol</a:t>
            </a:r>
          </a:p>
          <a:p>
            <a:r>
              <a:rPr lang="en-US" dirty="0" smtClean="0"/>
              <a:t>stimulate thinking about how to have fun without alcohol consumption</a:t>
            </a:r>
          </a:p>
          <a:p>
            <a:r>
              <a:rPr lang="en-US" dirty="0" smtClean="0"/>
              <a:t>the promotion of one's thought and opinions on risky and harmful use of alcohol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Dokumenti\My Pictures\Mladi in alkohol\IMG_4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7715304" cy="57870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Dokumenti\My Pictures\Mladi in alkohol\IMG_4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7786742" cy="5840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:\Dokumenti\My Pictures\Mladi in alkohol\IMG_4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7778277" cy="58342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is a risk factor for adverse effects on health, happiness and wellbeing</a:t>
            </a:r>
            <a:endParaRPr lang="sl-SI" dirty="0" smtClean="0"/>
          </a:p>
          <a:p>
            <a:r>
              <a:rPr lang="en-US" dirty="0" smtClean="0"/>
              <a:t>can have a short-term and long-term medical and social consequences</a:t>
            </a:r>
            <a:r>
              <a:rPr lang="sl-SI" dirty="0" smtClean="0"/>
              <a:t> </a:t>
            </a:r>
          </a:p>
          <a:p>
            <a:r>
              <a:rPr lang="en-US" dirty="0" smtClean="0"/>
              <a:t>affects a person's personality, relationships, work capacity, physical and mental health, social status</a:t>
            </a:r>
            <a:endParaRPr lang="sl-SI" dirty="0" smtClean="0"/>
          </a:p>
          <a:p>
            <a:r>
              <a:rPr lang="en-US" dirty="0" smtClean="0"/>
              <a:t>In particular, the consequences are alarming crossroads of alcoholic beverages in adolescents.</a:t>
            </a:r>
            <a:endParaRPr lang="sl-SI" dirty="0" smtClean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FACTS ...</a:t>
            </a:r>
            <a:br>
              <a:rPr lang="sl-SI" dirty="0" smtClean="0"/>
            </a:br>
            <a:r>
              <a:rPr lang="sl-SI" sz="2800" dirty="0" smtClean="0"/>
              <a:t> ALCOHOL CONSUMPTION</a:t>
            </a:r>
            <a:endParaRPr lang="sl-SI" sz="2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:\Dokumenti\My Pictures\Mladi in alkohol\IMG_4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7413454" cy="556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:\MARSIKAJ\LE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613" y="1604963"/>
            <a:ext cx="7215187" cy="3648075"/>
          </a:xfrm>
          <a:prstGeom prst="rect">
            <a:avLst/>
          </a:prstGeom>
          <a:noFill/>
        </p:spPr>
      </p:pic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sl-SI" dirty="0" smtClean="0"/>
              <a:t>RATE IN THE HEAD</a:t>
            </a:r>
            <a:br>
              <a:rPr lang="sl-SI" dirty="0" smtClean="0"/>
            </a:br>
            <a:endParaRPr lang="sl-SI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G:\MARSIKAJ\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7246937" cy="3684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grada vsebine 2"/>
          <p:cNvSpPr>
            <a:spLocks noGrp="1"/>
          </p:cNvSpPr>
          <p:nvPr>
            <p:ph sz="quarter" idx="1"/>
          </p:nvPr>
        </p:nvSpPr>
        <p:spPr>
          <a:xfrm>
            <a:off x="357188" y="3214688"/>
            <a:ext cx="8358187" cy="3429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Thank</a:t>
            </a:r>
            <a:r>
              <a:rPr lang="sl-SI" dirty="0" smtClean="0"/>
              <a:t> </a:t>
            </a:r>
            <a:r>
              <a:rPr lang="en-US" dirty="0" smtClean="0"/>
              <a:t>You for Your attention!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KULTURNO IN IZOBRAŽEVALNO DRUŠTVO KELIH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KLJUČAROVCI 66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9242 KRIŽEVCI PRI LJUTOMERU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mail: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drustvo.kelih@gmail.com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err="1" smtClean="0"/>
              <a:t>gsm</a:t>
            </a:r>
            <a:r>
              <a:rPr lang="en-US" dirty="0" smtClean="0"/>
              <a:t>: 041 357 520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www.kelih.si </a:t>
            </a:r>
            <a:endParaRPr lang="en-US" dirty="0" smtClean="0"/>
          </a:p>
        </p:txBody>
      </p:sp>
      <p:pic>
        <p:nvPicPr>
          <p:cNvPr id="1025" name="Picture 1" descr="G:\KELIH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642918"/>
            <a:ext cx="4790509" cy="14843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7467600" cy="2828925"/>
          </a:xfrm>
        </p:spPr>
        <p:txBody>
          <a:bodyPr/>
          <a:lstStyle/>
          <a:p>
            <a:pPr marL="457200" indent="-457200">
              <a:defRPr/>
            </a:pPr>
            <a:r>
              <a:rPr lang="en-US" dirty="0" smtClean="0"/>
              <a:t>connected With health in 2 ways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Alcohol </a:t>
            </a:r>
            <a:r>
              <a:rPr lang="en-US" dirty="0" smtClean="0"/>
              <a:t>intoxication - Drinking large amounts on each occasion </a:t>
            </a:r>
            <a:r>
              <a:rPr lang="en-US" dirty="0" smtClean="0"/>
              <a:t>(the cause </a:t>
            </a:r>
            <a:r>
              <a:rPr lang="en-US" dirty="0" smtClean="0"/>
              <a:t>of injury and self </a:t>
            </a:r>
            <a:r>
              <a:rPr lang="en-US" dirty="0" smtClean="0"/>
              <a:t>harm)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Long-term </a:t>
            </a:r>
            <a:r>
              <a:rPr lang="en-US" dirty="0" smtClean="0"/>
              <a:t>excessive consumption of alcoholic beverages (the cause of many chronic non-communicable diseases)</a:t>
            </a:r>
            <a:br>
              <a:rPr lang="en-US" dirty="0" smtClean="0"/>
            </a:br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FACTS ...</a:t>
            </a:r>
            <a:br>
              <a:rPr lang="sl-SI" dirty="0" smtClean="0"/>
            </a:br>
            <a:r>
              <a:rPr lang="sl-SI" sz="3200" dirty="0" smtClean="0"/>
              <a:t> ALCOHOL CONSUMPTION</a:t>
            </a:r>
            <a:endParaRPr lang="sl-SI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2"/>
          <p:cNvSpPr>
            <a:spLocks noGrp="1"/>
          </p:cNvSpPr>
          <p:nvPr>
            <p:ph sz="quarter" idx="1"/>
          </p:nvPr>
        </p:nvSpPr>
        <p:spPr>
          <a:xfrm>
            <a:off x="457200" y="2143125"/>
            <a:ext cx="7467600" cy="2900363"/>
          </a:xfrm>
        </p:spPr>
        <p:txBody>
          <a:bodyPr/>
          <a:lstStyle/>
          <a:p>
            <a:pPr eaLnBrk="1" hangingPunct="1"/>
            <a:r>
              <a:rPr lang="en-US" dirty="0" smtClean="0"/>
              <a:t>The increase in alcohol consumption among young people in Slovenia</a:t>
            </a:r>
            <a:endParaRPr lang="sl-SI" dirty="0" smtClean="0"/>
          </a:p>
          <a:p>
            <a:pPr eaLnBrk="1" hangingPunct="1"/>
            <a:r>
              <a:rPr lang="en-US" dirty="0" smtClean="0"/>
              <a:t>Awareness of young people about the harmful effects of drinking alcohol</a:t>
            </a:r>
            <a:endParaRPr lang="sl-SI" dirty="0" smtClean="0"/>
          </a:p>
          <a:p>
            <a:pPr eaLnBrk="1" hangingPunct="1"/>
            <a:r>
              <a:rPr lang="en-US" dirty="0" smtClean="0"/>
              <a:t>The increase in planned intoxication as soon as possible</a:t>
            </a:r>
            <a:endParaRPr lang="sl-SI" dirty="0" smtClean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FACTS ...</a:t>
            </a:r>
            <a:br>
              <a:rPr lang="sl-SI" dirty="0" smtClean="0"/>
            </a:br>
            <a:r>
              <a:rPr lang="sl-SI" dirty="0" smtClean="0"/>
              <a:t>TEENAGERS AND ALCOHOL</a:t>
            </a:r>
            <a:endParaRPr lang="sl-SI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dirty="0" smtClean="0"/>
              <a:t>Method of fun and </a:t>
            </a:r>
            <a:r>
              <a:rPr lang="en-US" dirty="0" smtClean="0"/>
              <a:t>relaxation</a:t>
            </a:r>
          </a:p>
          <a:p>
            <a:pPr eaLnBrk="1" hangingPunct="1"/>
            <a:r>
              <a:rPr lang="en-US" dirty="0" smtClean="0"/>
              <a:t>Increased </a:t>
            </a:r>
            <a:r>
              <a:rPr lang="en-US" dirty="0" smtClean="0"/>
              <a:t>communication </a:t>
            </a:r>
            <a:r>
              <a:rPr lang="en-US" dirty="0" smtClean="0"/>
              <a:t>skills</a:t>
            </a:r>
          </a:p>
          <a:p>
            <a:pPr eaLnBrk="1" hangingPunct="1"/>
            <a:r>
              <a:rPr lang="en-US" dirty="0" smtClean="0"/>
              <a:t>Easier grooming</a:t>
            </a:r>
          </a:p>
          <a:p>
            <a:pPr eaLnBrk="1" hangingPunct="1"/>
            <a:r>
              <a:rPr lang="en-US" dirty="0" smtClean="0"/>
              <a:t>Increased self-confidence</a:t>
            </a:r>
          </a:p>
          <a:p>
            <a:pPr eaLnBrk="1" hangingPunct="1"/>
            <a:r>
              <a:rPr lang="en-US" dirty="0" smtClean="0"/>
              <a:t>Experiencing happiness</a:t>
            </a:r>
          </a:p>
          <a:p>
            <a:pPr eaLnBrk="1" hangingPunct="1"/>
            <a:r>
              <a:rPr lang="en-US" dirty="0" smtClean="0"/>
              <a:t>Feeling </a:t>
            </a:r>
            <a:r>
              <a:rPr lang="en-US" dirty="0" smtClean="0"/>
              <a:t>better acceptance among older </a:t>
            </a:r>
            <a:r>
              <a:rPr lang="en-US" dirty="0" smtClean="0"/>
              <a:t>peers</a:t>
            </a:r>
          </a:p>
          <a:p>
            <a:pPr eaLnBrk="1" hangingPunct="1"/>
            <a:r>
              <a:rPr lang="en-US" dirty="0" smtClean="0"/>
              <a:t>Identification </a:t>
            </a:r>
            <a:r>
              <a:rPr lang="en-US" dirty="0" smtClean="0"/>
              <a:t>with role models (parents, </a:t>
            </a:r>
            <a:r>
              <a:rPr lang="en-US" dirty="0" smtClean="0"/>
              <a:t>film stars, singers ... )</a:t>
            </a:r>
            <a:endParaRPr lang="en-US" dirty="0" smtClean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FACT: a number of reasons for alcohol use among adolescents</a:t>
            </a:r>
            <a:endParaRPr lang="sl-SI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7467600" cy="4873625"/>
          </a:xfrm>
        </p:spPr>
        <p:txBody>
          <a:bodyPr/>
          <a:lstStyle/>
          <a:p>
            <a:pPr eaLnBrk="1" hangingPunct="1"/>
            <a:r>
              <a:rPr lang="en-US" cap="small" dirty="0" smtClean="0"/>
              <a:t>HEALTH BEHAVIOUR IN SCHOOL-AGED </a:t>
            </a:r>
            <a:r>
              <a:rPr lang="en-US" cap="small" dirty="0" smtClean="0"/>
              <a:t>CHILDREN</a:t>
            </a:r>
          </a:p>
          <a:p>
            <a:pPr eaLnBrk="1" hangingPunct="1"/>
            <a:r>
              <a:rPr lang="en-US" dirty="0" smtClean="0"/>
              <a:t>study </a:t>
            </a:r>
            <a:r>
              <a:rPr lang="en-US" dirty="0" smtClean="0"/>
              <a:t>gaining insight into young people's well-being, health </a:t>
            </a:r>
            <a:r>
              <a:rPr lang="en-US" dirty="0" smtClean="0"/>
              <a:t>behaviors </a:t>
            </a:r>
            <a:r>
              <a:rPr lang="en-US" dirty="0" smtClean="0"/>
              <a:t>and their social </a:t>
            </a:r>
            <a:r>
              <a:rPr lang="en-US" dirty="0" smtClean="0"/>
              <a:t>context</a:t>
            </a:r>
          </a:p>
          <a:p>
            <a:pPr eaLnBrk="1" hangingPunct="1"/>
            <a:r>
              <a:rPr lang="en-US" dirty="0" smtClean="0"/>
              <a:t>Decreasing </a:t>
            </a:r>
            <a:r>
              <a:rPr lang="en-US" dirty="0" smtClean="0"/>
              <a:t>age of children who are faced with </a:t>
            </a:r>
            <a:r>
              <a:rPr lang="en-US" dirty="0" smtClean="0"/>
              <a:t>alcohol for the first time</a:t>
            </a:r>
          </a:p>
          <a:p>
            <a:pPr eaLnBrk="1" hangingPunct="1"/>
            <a:r>
              <a:rPr lang="en-US" dirty="0" smtClean="0"/>
              <a:t>Lowering the </a:t>
            </a:r>
            <a:r>
              <a:rPr lang="en-US" dirty="0" smtClean="0"/>
              <a:t>age </a:t>
            </a:r>
            <a:r>
              <a:rPr lang="en-US" dirty="0" smtClean="0"/>
              <a:t>when adolescents for the first </a:t>
            </a:r>
            <a:r>
              <a:rPr lang="en-US" dirty="0" smtClean="0"/>
              <a:t>time </a:t>
            </a:r>
            <a:r>
              <a:rPr lang="en-US" dirty="0" smtClean="0"/>
              <a:t>are drunk</a:t>
            </a:r>
          </a:p>
          <a:p>
            <a:r>
              <a:rPr lang="en-US" dirty="0" smtClean="0"/>
              <a:t>10</a:t>
            </a:r>
            <a:r>
              <a:rPr lang="en-US" dirty="0" smtClean="0"/>
              <a:t>% of girls (average 13%) of boys and 19% (average 17%) drunk for the first time at 13 years or </a:t>
            </a:r>
            <a:r>
              <a:rPr lang="en-US" dirty="0" smtClean="0"/>
              <a:t>sooner</a:t>
            </a:r>
          </a:p>
          <a:p>
            <a:r>
              <a:rPr lang="en-US" dirty="0" smtClean="0"/>
              <a:t>among </a:t>
            </a:r>
            <a:r>
              <a:rPr lang="en-US" dirty="0" smtClean="0"/>
              <a:t>15-year olds 21% of girls and 36% of boys drink </a:t>
            </a:r>
            <a:r>
              <a:rPr lang="en-US" dirty="0" smtClean="0"/>
              <a:t>every week</a:t>
            </a:r>
          </a:p>
          <a:p>
            <a:pPr eaLnBrk="1" hangingPunct="1"/>
            <a:endParaRPr lang="sl-SI" dirty="0" smtClean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FACTS ...</a:t>
            </a:r>
            <a:br>
              <a:rPr lang="sl-SI" dirty="0" smtClean="0"/>
            </a:br>
            <a:r>
              <a:rPr lang="sl-SI" dirty="0" smtClean="0"/>
              <a:t>RESEARCH HBSC</a:t>
            </a:r>
            <a:endParaRPr lang="sl-SI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2"/>
          <p:cNvSpPr>
            <a:spLocks noGrp="1"/>
          </p:cNvSpPr>
          <p:nvPr>
            <p:ph sz="quarter" idx="1"/>
          </p:nvPr>
        </p:nvSpPr>
        <p:spPr>
          <a:xfrm>
            <a:off x="500063" y="1714501"/>
            <a:ext cx="7467600" cy="2928946"/>
          </a:xfrm>
        </p:spPr>
        <p:txBody>
          <a:bodyPr/>
          <a:lstStyle/>
          <a:p>
            <a:pPr eaLnBrk="1" hangingPunct="1"/>
            <a:r>
              <a:rPr lang="en-US" dirty="0" smtClean="0"/>
              <a:t>European School Survey Project on Alcohol and Other Drugs</a:t>
            </a:r>
            <a:endParaRPr lang="sl-SI" dirty="0" smtClean="0"/>
          </a:p>
          <a:p>
            <a:pPr eaLnBrk="1" hangingPunct="1">
              <a:buNone/>
            </a:pPr>
            <a:r>
              <a:rPr lang="sl-SI" dirty="0" smtClean="0"/>
              <a:t>	2011:</a:t>
            </a:r>
          </a:p>
          <a:p>
            <a:pPr eaLnBrk="1" hangingPunct="1"/>
            <a:r>
              <a:rPr lang="en-US" dirty="0" smtClean="0"/>
              <a:t>Slovenia was above the average for all countries on five of the eight key variables studied and very close to the average on the other three.</a:t>
            </a:r>
            <a:endParaRPr lang="sl-SI" dirty="0" smtClean="0"/>
          </a:p>
          <a:p>
            <a:pPr eaLnBrk="1" hangingPunct="1">
              <a:buFont typeface="Wingdings" pitchFamily="2" charset="2"/>
              <a:buNone/>
            </a:pPr>
            <a:endParaRPr lang="sl-SI" dirty="0" smtClean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cap="all" dirty="0" smtClean="0"/>
              <a:t>Facts ...</a:t>
            </a:r>
            <a:br>
              <a:rPr lang="en-US" cap="all" dirty="0" smtClean="0"/>
            </a:br>
            <a:r>
              <a:rPr lang="en-US" cap="all" dirty="0" smtClean="0"/>
              <a:t>Research </a:t>
            </a:r>
            <a:r>
              <a:rPr lang="en-US" dirty="0" smtClean="0"/>
              <a:t>ESPAD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spad.org/Global/Images/CountryKeys/2011/CountryKeys_2011_(Slovenia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304"/>
            <a:ext cx="6648450" cy="65294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Razkošn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azkošn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1143</TotalTime>
  <Words>571</Words>
  <Application>Microsoft Office PowerPoint</Application>
  <PresentationFormat>Diaprojekcija na zaslonu (4:3)</PresentationFormat>
  <Paragraphs>102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4" baseType="lpstr">
      <vt:lpstr>Altana</vt:lpstr>
      <vt:lpstr>Teennagers  &amp;  alcohol  &amp;  wine</vt:lpstr>
      <vt:lpstr>FACTS ...</vt:lpstr>
      <vt:lpstr>FACTS ...  ALCOHOL CONSUMPTION</vt:lpstr>
      <vt:lpstr>FACTS ...  ALCOHOL CONSUMPTION</vt:lpstr>
      <vt:lpstr>FACTS ... TEENAGERS AND ALCOHOL</vt:lpstr>
      <vt:lpstr>FACT: a number of reasons for alcohol use among adolescents</vt:lpstr>
      <vt:lpstr>FACTS ... RESEARCH HBSC</vt:lpstr>
      <vt:lpstr>Facts ... Research ESPAD</vt:lpstr>
      <vt:lpstr>Diapozitiv 9</vt:lpstr>
      <vt:lpstr>FACTS ...  YOUNG KNOWLEDGE ABOUT WINE</vt:lpstr>
      <vt:lpstr>FACTS ...  YOUNG KNOWLEDGE ABOUT WINE</vt:lpstr>
      <vt:lpstr>FACTS ...  YOUNG KNOWLEDGE ABOUT WINE</vt:lpstr>
      <vt:lpstr>FACTS ...  YOUNG KNOWLEDGE ABOUT WINE</vt:lpstr>
      <vt:lpstr>OUR MISSION</vt:lpstr>
      <vt:lpstr>ACTIVITIES</vt:lpstr>
      <vt:lpstr>        4-days Summer School Wine Days 3-days Summer School Wine Days II </vt:lpstr>
      <vt:lpstr>IMPORTANT:  The attitude of young people to the wine</vt:lpstr>
      <vt:lpstr>IMPORTANT  cultural wine drinking of young</vt:lpstr>
      <vt:lpstr>IMPORTANT teaching young people about wine</vt:lpstr>
      <vt:lpstr>IMPORTANT: The young &amp; the wine &amp; food</vt:lpstr>
      <vt:lpstr>Diapozitiv 21</vt:lpstr>
      <vt:lpstr>INTERESTING: young people and wine and creativity</vt:lpstr>
      <vt:lpstr>Diapozitiv 23</vt:lpstr>
      <vt:lpstr>Diapozitiv 24</vt:lpstr>
      <vt:lpstr>Diapozitiv 25</vt:lpstr>
      <vt:lpstr>LECTURES IN THE SCHOOL </vt:lpstr>
      <vt:lpstr>Diapozitiv 27</vt:lpstr>
      <vt:lpstr>Diapozitiv 28</vt:lpstr>
      <vt:lpstr>Diapozitiv 29</vt:lpstr>
      <vt:lpstr>Diapozitiv 30</vt:lpstr>
      <vt:lpstr>RATE IN THE HEAD </vt:lpstr>
      <vt:lpstr>Diapozitiv 32</vt:lpstr>
      <vt:lpstr>Diapozitiv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MLADI IN VINO</dc:title>
  <dc:creator>Uporabnik</dc:creator>
  <cp:lastModifiedBy>olga</cp:lastModifiedBy>
  <cp:revision>51</cp:revision>
  <dcterms:created xsi:type="dcterms:W3CDTF">2011-08-17T18:05:14Z</dcterms:created>
  <dcterms:modified xsi:type="dcterms:W3CDTF">2013-08-02T08:13:07Z</dcterms:modified>
</cp:coreProperties>
</file>